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6858000" cx="12192000"/>
  <p:notesSz cx="6858000" cy="9144000"/>
  <p:embeddedFontLst>
    <p:embeddedFont>
      <p:font typeface="Do Hyeon"/>
      <p:regular r:id="rId38"/>
    </p:embeddedFont>
    <p:embeddedFont>
      <p:font typeface="Nanum Gothic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1" roundtripDataSignature="AMtx7mjtVICHniodkJV+2jYx60hwi4vZ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anumGothic-bold.fntdata"/><Relationship Id="rId20" Type="http://schemas.openxmlformats.org/officeDocument/2006/relationships/slide" Target="slides/slide16.xml"/><Relationship Id="rId41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NanumGothic-regular.fntdata"/><Relationship Id="rId16" Type="http://schemas.openxmlformats.org/officeDocument/2006/relationships/slide" Target="slides/slide12.xml"/><Relationship Id="rId38" Type="http://schemas.openxmlformats.org/officeDocument/2006/relationships/font" Target="fonts/DoHyeon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1ee78fcc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g171ee78fcc0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71ee78fcc0_1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g171ee78fcc0_1_3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71ee78fcc0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171ee78fcc0_1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71ee78fcc0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→</a:t>
            </a:r>
            <a:endParaRPr sz="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4" name="Google Shape;224;g171ee78fcc0_1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71ee78fcc0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171ee78fcc0_2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71ee78fcc0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g171ee78fcc0_7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71ee78fcc0_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g171ee78fcc0_7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1ee78fcc0_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g171ee78fcc0_7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71ee78fcc0_7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g171ee78fcc0_7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71ee78fcc0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171ee78fcc0_4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71ee78fcc0_7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g171ee78fcc0_7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71ee78fcc0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g171ee78fcc0_1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71ee78fcc0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g171ee78fcc0_3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71ee78fcc0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" name="Google Shape;341;g171ee78fcc0_3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71ee78fcc0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52" name="Google Shape;352;g171ee78fcc0_3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71ee78fcc0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3" name="Google Shape;363;g171ee78fcc0_3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71ee78fcc0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" name="Google Shape;374;g171ee78fcc0_3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71ee78fcc0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900">
                <a:solidFill>
                  <a:schemeClr val="dk1"/>
                </a:solidFill>
              </a:rPr>
              <a:t> 수박도 동일한 결과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85" name="Google Shape;385;g171ee78fcc0_3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71ee78fcc0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900">
                <a:solidFill>
                  <a:schemeClr val="dk1"/>
                </a:solidFill>
              </a:rPr>
              <a:t>로그변환함 -&gt; 마트 간의 스케일 조정을 함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98" name="Google Shape;398;g171ee78fcc0_3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71ee78fcc0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10" name="Google Shape;410;g171ee78fcc0_3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71ee78fcc0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21" name="Google Shape;421;g171ee78fcc0_3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4393e1682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" name="Google Shape;432;g14393e1682c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71ee78fcc0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g171ee78fcc0_1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t/>
            </a:r>
            <a:endParaRPr sz="500"/>
          </a:p>
        </p:txBody>
      </p:sp>
      <p:sp>
        <p:nvSpPr>
          <p:cNvPr id="443" name="Google Shape;44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3" name="Google Shape;45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71ee78fcc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8" name="Google Shape;478;g171ee78fcc0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42e0ac7f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4" name="Google Shape;484;g142e0ac7ff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71ee78fcc0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g171ee78fcc0_2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71ee78fcc0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g171ee78fcc0_2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71ee78fcc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g171ee78fcc0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71ee78fcc0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g171ee78fcc0_2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" name="Google Shape;17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71ee78fcc0_1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g171ee78fcc0_1_3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10" Type="http://schemas.openxmlformats.org/officeDocument/2006/relationships/image" Target="../media/image16.png"/><Relationship Id="rId9" Type="http://schemas.openxmlformats.org/officeDocument/2006/relationships/image" Target="../media/image28.png"/><Relationship Id="rId5" Type="http://schemas.openxmlformats.org/officeDocument/2006/relationships/image" Target="../media/image6.png"/><Relationship Id="rId6" Type="http://schemas.openxmlformats.org/officeDocument/2006/relationships/image" Target="../media/image20.png"/><Relationship Id="rId7" Type="http://schemas.openxmlformats.org/officeDocument/2006/relationships/image" Target="../media/image15.png"/><Relationship Id="rId8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32.png"/><Relationship Id="rId7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30.png"/><Relationship Id="rId7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10" Type="http://schemas.openxmlformats.org/officeDocument/2006/relationships/image" Target="../media/image40.png"/><Relationship Id="rId9" Type="http://schemas.openxmlformats.org/officeDocument/2006/relationships/image" Target="../media/image33.png"/><Relationship Id="rId5" Type="http://schemas.openxmlformats.org/officeDocument/2006/relationships/image" Target="../media/image6.png"/><Relationship Id="rId6" Type="http://schemas.openxmlformats.org/officeDocument/2006/relationships/image" Target="../media/image41.png"/><Relationship Id="rId7" Type="http://schemas.openxmlformats.org/officeDocument/2006/relationships/image" Target="../media/image31.png"/><Relationship Id="rId8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43.png"/><Relationship Id="rId7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52.png"/><Relationship Id="rId7" Type="http://schemas.openxmlformats.org/officeDocument/2006/relationships/image" Target="../media/image37.png"/><Relationship Id="rId8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0.jp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64.png"/><Relationship Id="rId7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9.png"/><Relationship Id="rId6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8.png"/><Relationship Id="rId6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62.png"/><Relationship Id="rId7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66.png"/><Relationship Id="rId6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7.png"/><Relationship Id="rId10" Type="http://schemas.openxmlformats.org/officeDocument/2006/relationships/image" Target="../media/image69.png"/><Relationship Id="rId13" Type="http://schemas.openxmlformats.org/officeDocument/2006/relationships/image" Target="../media/image65.png"/><Relationship Id="rId12" Type="http://schemas.openxmlformats.org/officeDocument/2006/relationships/image" Target="../media/image6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jpg"/><Relationship Id="rId4" Type="http://schemas.openxmlformats.org/officeDocument/2006/relationships/image" Target="../media/image71.jpg"/><Relationship Id="rId9" Type="http://schemas.openxmlformats.org/officeDocument/2006/relationships/image" Target="../media/image6.png"/><Relationship Id="rId14" Type="http://schemas.openxmlformats.org/officeDocument/2006/relationships/image" Target="../media/image70.png"/><Relationship Id="rId5" Type="http://schemas.openxmlformats.org/officeDocument/2006/relationships/image" Target="../media/image68.png"/><Relationship Id="rId6" Type="http://schemas.openxmlformats.org/officeDocument/2006/relationships/image" Target="../media/image60.png"/><Relationship Id="rId7" Type="http://schemas.openxmlformats.org/officeDocument/2006/relationships/image" Target="../media/image12.png"/><Relationship Id="rId8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24.png"/><Relationship Id="rId7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71ee78fcc0_1_0"/>
          <p:cNvSpPr txBox="1"/>
          <p:nvPr>
            <p:ph type="ctrTitle"/>
          </p:nvPr>
        </p:nvSpPr>
        <p:spPr>
          <a:xfrm>
            <a:off x="4668775" y="1415403"/>
            <a:ext cx="6877500" cy="22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ko-KR" sz="4210">
                <a:latin typeface="Nanum Gothic"/>
                <a:ea typeface="Nanum Gothic"/>
                <a:cs typeface="Nanum Gothic"/>
                <a:sym typeface="Nanum Gothic"/>
              </a:rPr>
              <a:t>매출 패턴 기반 </a:t>
            </a:r>
            <a:endParaRPr b="1" sz="421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ko-KR" sz="4210">
                <a:latin typeface="Nanum Gothic"/>
                <a:ea typeface="Nanum Gothic"/>
                <a:cs typeface="Nanum Gothic"/>
                <a:sym typeface="Nanum Gothic"/>
              </a:rPr>
              <a:t>동일 상품 인식 및 </a:t>
            </a:r>
            <a:endParaRPr b="1" sz="421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ko-KR" sz="4210">
                <a:latin typeface="Nanum Gothic"/>
                <a:ea typeface="Nanum Gothic"/>
                <a:cs typeface="Nanum Gothic"/>
                <a:sym typeface="Nanum Gothic"/>
              </a:rPr>
              <a:t>공통 카테고리 체계 생성</a:t>
            </a:r>
            <a:endParaRPr b="1" sz="421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" name="Google Shape;85;g171ee78fcc0_1_0"/>
          <p:cNvSpPr txBox="1"/>
          <p:nvPr>
            <p:ph idx="1" type="subTitle"/>
          </p:nvPr>
        </p:nvSpPr>
        <p:spPr>
          <a:xfrm>
            <a:off x="2275475" y="4072431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ko-KR" sz="3000">
                <a:latin typeface="Nanum Gothic"/>
                <a:ea typeface="Nanum Gothic"/>
                <a:cs typeface="Nanum Gothic"/>
                <a:sym typeface="Nanum Gothic"/>
              </a:rPr>
              <a:t>TEAM 3조 Retail Matcher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서창민, 신장운, 한원배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6" name="Google Shape;86;g171ee78fcc0_1_0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 rot="5400000">
            <a:off x="-1080163" y="1207887"/>
            <a:ext cx="6714175" cy="440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71ee78fcc0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0652000" y="3755425"/>
            <a:ext cx="2278799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171ee78fcc0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171ee78fcc0_1_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71ee78fcc0_1_361"/>
          <p:cNvSpPr/>
          <p:nvPr/>
        </p:nvSpPr>
        <p:spPr>
          <a:xfrm>
            <a:off x="0" y="0"/>
            <a:ext cx="84195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ko-KR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2. 분류 결과</a:t>
            </a:r>
            <a:endParaRPr b="1" i="0" sz="3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96" name="Google Shape;196;g171ee78fcc0_1_361"/>
          <p:cNvGrpSpPr/>
          <p:nvPr/>
        </p:nvGrpSpPr>
        <p:grpSpPr>
          <a:xfrm>
            <a:off x="0" y="74637"/>
            <a:ext cx="12193200" cy="597213"/>
            <a:chOff x="0" y="74637"/>
            <a:chExt cx="12193200" cy="597213"/>
          </a:xfrm>
        </p:grpSpPr>
        <p:pic>
          <p:nvPicPr>
            <p:cNvPr id="197" name="Google Shape;197;g171ee78fcc0_1_3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g171ee78fcc0_1_3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9" name="Google Shape;199;g171ee78fcc0_1_3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463" y="1231600"/>
            <a:ext cx="2742174" cy="9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71ee78fcc0_1_3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4875" y="2693000"/>
            <a:ext cx="246349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71ee78fcc0_1_3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1075" y="4238750"/>
            <a:ext cx="2463500" cy="942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71ee78fcc0_1_3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06450" y="1047800"/>
            <a:ext cx="6162675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71ee78fcc0_1_361"/>
          <p:cNvSpPr/>
          <p:nvPr/>
        </p:nvSpPr>
        <p:spPr>
          <a:xfrm>
            <a:off x="1805600" y="2070650"/>
            <a:ext cx="563100" cy="565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71ee78fcc0_1_361"/>
          <p:cNvSpPr/>
          <p:nvPr/>
        </p:nvSpPr>
        <p:spPr>
          <a:xfrm>
            <a:off x="1805600" y="3550250"/>
            <a:ext cx="563100" cy="565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g171ee78fcc0_1_3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5625" y="5718650"/>
            <a:ext cx="3067850" cy="10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71ee78fcc0_1_361"/>
          <p:cNvSpPr/>
          <p:nvPr/>
        </p:nvSpPr>
        <p:spPr>
          <a:xfrm>
            <a:off x="1805600" y="5029850"/>
            <a:ext cx="563100" cy="565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171ee78fcc0_1_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71ee78fcc0_1_315"/>
          <p:cNvSpPr/>
          <p:nvPr/>
        </p:nvSpPr>
        <p:spPr>
          <a:xfrm>
            <a:off x="0" y="0"/>
            <a:ext cx="84195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ko-KR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2. 분류 결과</a:t>
            </a:r>
            <a:endParaRPr b="1" i="0" sz="3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13" name="Google Shape;213;g171ee78fcc0_1_315"/>
          <p:cNvGrpSpPr/>
          <p:nvPr/>
        </p:nvGrpSpPr>
        <p:grpSpPr>
          <a:xfrm>
            <a:off x="0" y="74637"/>
            <a:ext cx="12193200" cy="597213"/>
            <a:chOff x="0" y="74637"/>
            <a:chExt cx="12193200" cy="597213"/>
          </a:xfrm>
        </p:grpSpPr>
        <p:pic>
          <p:nvPicPr>
            <p:cNvPr id="214" name="Google Shape;214;g171ee78fcc0_1_3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g171ee78fcc0_1_3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g171ee78fcc0_1_315"/>
          <p:cNvSpPr txBox="1"/>
          <p:nvPr/>
        </p:nvSpPr>
        <p:spPr>
          <a:xfrm>
            <a:off x="973000" y="1143325"/>
            <a:ext cx="918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B</a:t>
            </a: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ayesianOptimization + lightGBM을 이용해 최적의 parameter 값 찾아 학습시켜 모델 생성 후 test set으로 예측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7" name="Google Shape;217;g171ee78fcc0_1_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4975" y="1820425"/>
            <a:ext cx="3724275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71ee78fcc0_1_315"/>
          <p:cNvSpPr txBox="1"/>
          <p:nvPr/>
        </p:nvSpPr>
        <p:spPr>
          <a:xfrm>
            <a:off x="1430200" y="6291125"/>
            <a:ext cx="819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●"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y_test와 y_pred(model에 넣고 학습시킨 x_test) 을 Confusion Matrix를 통해 성능 평가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9" name="Google Shape;219;g171ee78fcc0_1_3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4976" y="2743805"/>
            <a:ext cx="3724275" cy="2623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71ee78fcc0_1_3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4975" y="5425475"/>
            <a:ext cx="4704100" cy="80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71ee78fcc0_1_3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7130" y="1997600"/>
            <a:ext cx="4662175" cy="32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171ee78fcc0_1_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71ee78fcc0_1_328"/>
          <p:cNvSpPr/>
          <p:nvPr/>
        </p:nvSpPr>
        <p:spPr>
          <a:xfrm>
            <a:off x="0" y="0"/>
            <a:ext cx="84195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ko-KR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2. 분류 결과</a:t>
            </a:r>
            <a:endParaRPr b="1" i="0" sz="3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28" name="Google Shape;228;g171ee78fcc0_1_328"/>
          <p:cNvGrpSpPr/>
          <p:nvPr/>
        </p:nvGrpSpPr>
        <p:grpSpPr>
          <a:xfrm>
            <a:off x="0" y="74637"/>
            <a:ext cx="12193200" cy="597213"/>
            <a:chOff x="0" y="74637"/>
            <a:chExt cx="12193200" cy="597213"/>
          </a:xfrm>
        </p:grpSpPr>
        <p:pic>
          <p:nvPicPr>
            <p:cNvPr id="229" name="Google Shape;229;g171ee78fcc0_1_3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g171ee78fcc0_1_3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1" name="Google Shape;231;g171ee78fcc0_1_3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3425" y="4407588"/>
            <a:ext cx="5365501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71ee78fcc0_1_3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150" y="4206538"/>
            <a:ext cx="33528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71ee78fcc0_1_3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9125" y="704813"/>
            <a:ext cx="4762500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71ee78fcc0_1_328"/>
          <p:cNvSpPr txBox="1"/>
          <p:nvPr/>
        </p:nvSpPr>
        <p:spPr>
          <a:xfrm>
            <a:off x="5638150" y="1236850"/>
            <a:ext cx="5907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Nanum Gothic"/>
              <a:buChar char="●"/>
            </a:pPr>
            <a:r>
              <a:rPr b="1" lang="ko-KR" sz="1900">
                <a:latin typeface="Nanum Gothic"/>
                <a:ea typeface="Nanum Gothic"/>
                <a:cs typeface="Nanum Gothic"/>
                <a:sym typeface="Nanum Gothic"/>
              </a:rPr>
              <a:t>sklearn의 precision_recall_curve()를 사용해 임계값 변화에 따른 정밀도와 재현율의 관계를 파악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Nanum Gothic"/>
                <a:ea typeface="Nanum Gothic"/>
                <a:cs typeface="Nanum Gothic"/>
                <a:sym typeface="Nanum Gothic"/>
              </a:rPr>
              <a:t>→ 0.8~0.9 사이에서 recall이 급격하게 감소하는 것을 확인할 수 있으며, precision도 1에 가까워 지는 것을 확인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●"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threshold: 0.87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	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→ </a:t>
            </a: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precision_score: 99%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g171ee78fcc0_2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171ee78fcc0_2_47"/>
          <p:cNvSpPr txBox="1"/>
          <p:nvPr/>
        </p:nvSpPr>
        <p:spPr>
          <a:xfrm>
            <a:off x="590751" y="1038475"/>
            <a:ext cx="2165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b="1" sz="20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b="1" sz="20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" name="Google Shape;241;g171ee78fcc0_2_47"/>
          <p:cNvSpPr/>
          <p:nvPr/>
        </p:nvSpPr>
        <p:spPr>
          <a:xfrm>
            <a:off x="0" y="0"/>
            <a:ext cx="84195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3. </a:t>
            </a:r>
            <a:r>
              <a:rPr b="1" lang="ko-KR" sz="30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얻어낸 인사이트 및 기대효과</a:t>
            </a:r>
            <a:endParaRPr b="1" i="0" sz="36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42" name="Google Shape;242;g171ee78fcc0_2_47"/>
          <p:cNvGrpSpPr/>
          <p:nvPr/>
        </p:nvGrpSpPr>
        <p:grpSpPr>
          <a:xfrm>
            <a:off x="0" y="74637"/>
            <a:ext cx="12193200" cy="597213"/>
            <a:chOff x="0" y="74637"/>
            <a:chExt cx="12193200" cy="597213"/>
          </a:xfrm>
        </p:grpSpPr>
        <p:pic>
          <p:nvPicPr>
            <p:cNvPr id="243" name="Google Shape;243;g171ee78fcc0_2_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g171ee78fcc0_2_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g171ee78fcc0_2_47"/>
          <p:cNvSpPr/>
          <p:nvPr/>
        </p:nvSpPr>
        <p:spPr>
          <a:xfrm>
            <a:off x="1246725" y="1317925"/>
            <a:ext cx="1448700" cy="417600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서창민</a:t>
            </a:r>
            <a:endParaRPr b="1" i="0" sz="18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6" name="Google Shape;246;g171ee78fcc0_2_47"/>
          <p:cNvSpPr/>
          <p:nvPr/>
        </p:nvSpPr>
        <p:spPr>
          <a:xfrm>
            <a:off x="5071875" y="1317925"/>
            <a:ext cx="1564800" cy="417600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신장운</a:t>
            </a:r>
            <a:endParaRPr b="1" i="0" sz="18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7" name="Google Shape;247;g171ee78fcc0_2_47"/>
          <p:cNvSpPr/>
          <p:nvPr/>
        </p:nvSpPr>
        <p:spPr>
          <a:xfrm>
            <a:off x="9225225" y="1317925"/>
            <a:ext cx="1564800" cy="417600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한원배</a:t>
            </a:r>
            <a:endParaRPr b="1" i="0" sz="18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8" name="Google Shape;248;g171ee78fcc0_2_47"/>
          <p:cNvSpPr/>
          <p:nvPr/>
        </p:nvSpPr>
        <p:spPr>
          <a:xfrm>
            <a:off x="1133925" y="2846275"/>
            <a:ext cx="1674300" cy="2651100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고객군 분석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매출패턴 분석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매출 예측  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9" name="Google Shape;249;g171ee78fcc0_2_47"/>
          <p:cNvSpPr/>
          <p:nvPr/>
        </p:nvSpPr>
        <p:spPr>
          <a:xfrm>
            <a:off x="4545775" y="2846275"/>
            <a:ext cx="2489400" cy="2651100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Apriori 알고리즘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Text categorization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K-Modes clustering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" name="Google Shape;250;g171ee78fcc0_2_47"/>
          <p:cNvSpPr/>
          <p:nvPr/>
        </p:nvSpPr>
        <p:spPr>
          <a:xfrm>
            <a:off x="8947938" y="2846263"/>
            <a:ext cx="2100300" cy="2651100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카이제곱 동질성 검정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DTW(Dynamic Time Warping) 알고리즘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171ee78fcc0_7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71ee78fcc0_7_2"/>
          <p:cNvSpPr txBox="1"/>
          <p:nvPr/>
        </p:nvSpPr>
        <p:spPr>
          <a:xfrm>
            <a:off x="960742" y="1541051"/>
            <a:ext cx="102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7" name="Google Shape;257;g171ee78fcc0_7_2"/>
          <p:cNvSpPr/>
          <p:nvPr/>
        </p:nvSpPr>
        <p:spPr>
          <a:xfrm>
            <a:off x="0" y="0"/>
            <a:ext cx="91041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ko-KR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3. 월별 매출 통계 및 매출 차이 비교</a:t>
            </a:r>
            <a:endParaRPr b="1" sz="30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58" name="Google Shape;258;g171ee78fcc0_7_2"/>
          <p:cNvGrpSpPr/>
          <p:nvPr/>
        </p:nvGrpSpPr>
        <p:grpSpPr>
          <a:xfrm>
            <a:off x="0" y="74637"/>
            <a:ext cx="12193200" cy="597213"/>
            <a:chOff x="0" y="74637"/>
            <a:chExt cx="12193200" cy="597213"/>
          </a:xfrm>
        </p:grpSpPr>
        <p:pic>
          <p:nvPicPr>
            <p:cNvPr id="259" name="Google Shape;259;g171ee78fcc0_7_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g171ee78fcc0_7_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1" name="Google Shape;261;g171ee78fcc0_7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0950" y="1800875"/>
            <a:ext cx="5516425" cy="34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171ee78fcc0_7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400" y="1800875"/>
            <a:ext cx="5371899" cy="32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171ee78fcc0_7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71ee78fcc0_7_14"/>
          <p:cNvSpPr txBox="1"/>
          <p:nvPr/>
        </p:nvSpPr>
        <p:spPr>
          <a:xfrm>
            <a:off x="960742" y="1541051"/>
            <a:ext cx="102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9" name="Google Shape;269;g171ee78fcc0_7_14"/>
          <p:cNvSpPr/>
          <p:nvPr/>
        </p:nvSpPr>
        <p:spPr>
          <a:xfrm>
            <a:off x="0" y="0"/>
            <a:ext cx="91041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ko-KR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3. 월별 수익 및 성장률 그래프</a:t>
            </a:r>
            <a:endParaRPr b="1" sz="30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70" name="Google Shape;270;g171ee78fcc0_7_14"/>
          <p:cNvGrpSpPr/>
          <p:nvPr/>
        </p:nvGrpSpPr>
        <p:grpSpPr>
          <a:xfrm>
            <a:off x="0" y="74637"/>
            <a:ext cx="12193200" cy="597213"/>
            <a:chOff x="0" y="74637"/>
            <a:chExt cx="12193200" cy="597213"/>
          </a:xfrm>
        </p:grpSpPr>
        <p:pic>
          <p:nvPicPr>
            <p:cNvPr id="271" name="Google Shape;271;g171ee78fcc0_7_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g171ee78fcc0_7_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3" name="Google Shape;273;g171ee78fcc0_7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727650"/>
            <a:ext cx="5918700" cy="35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71ee78fcc0_7_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1100" y="1727650"/>
            <a:ext cx="5646621" cy="341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g171ee78fcc0_7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171ee78fcc0_7_27"/>
          <p:cNvSpPr txBox="1"/>
          <p:nvPr/>
        </p:nvSpPr>
        <p:spPr>
          <a:xfrm>
            <a:off x="960742" y="1541051"/>
            <a:ext cx="102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1" name="Google Shape;281;g171ee78fcc0_7_27"/>
          <p:cNvSpPr/>
          <p:nvPr/>
        </p:nvSpPr>
        <p:spPr>
          <a:xfrm>
            <a:off x="0" y="0"/>
            <a:ext cx="91041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ko-KR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3. 고객군 분석</a:t>
            </a:r>
            <a:endParaRPr b="1" sz="30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82" name="Google Shape;282;g171ee78fcc0_7_27"/>
          <p:cNvGrpSpPr/>
          <p:nvPr/>
        </p:nvGrpSpPr>
        <p:grpSpPr>
          <a:xfrm>
            <a:off x="0" y="74637"/>
            <a:ext cx="12193200" cy="597213"/>
            <a:chOff x="0" y="74637"/>
            <a:chExt cx="12193200" cy="597213"/>
          </a:xfrm>
        </p:grpSpPr>
        <p:pic>
          <p:nvPicPr>
            <p:cNvPr id="283" name="Google Shape;283;g171ee78fcc0_7_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g171ee78fcc0_7_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5" name="Google Shape;285;g171ee78fcc0_7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00" y="734726"/>
            <a:ext cx="3647375" cy="22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171ee78fcc0_7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3650" y="734725"/>
            <a:ext cx="3842863" cy="22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71ee78fcc0_7_27"/>
          <p:cNvPicPr preferRelativeResize="0"/>
          <p:nvPr/>
        </p:nvPicPr>
        <p:blipFill rotWithShape="1">
          <a:blip r:embed="rId8">
            <a:alphaModFix/>
          </a:blip>
          <a:srcRect b="3920" l="0" r="0" t="0"/>
          <a:stretch/>
        </p:blipFill>
        <p:spPr>
          <a:xfrm>
            <a:off x="7560050" y="734725"/>
            <a:ext cx="3906774" cy="22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171ee78fcc0_7_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0750" y="3959475"/>
            <a:ext cx="3805470" cy="227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71ee78fcc0_7_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15901" y="3705275"/>
            <a:ext cx="4081451" cy="24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171ee78fcc0_7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171ee78fcc0_7_43"/>
          <p:cNvSpPr txBox="1"/>
          <p:nvPr/>
        </p:nvSpPr>
        <p:spPr>
          <a:xfrm>
            <a:off x="960742" y="1541051"/>
            <a:ext cx="102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6" name="Google Shape;296;g171ee78fcc0_7_43"/>
          <p:cNvSpPr/>
          <p:nvPr/>
        </p:nvSpPr>
        <p:spPr>
          <a:xfrm>
            <a:off x="0" y="0"/>
            <a:ext cx="91041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ko-KR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3. 상위 매출 항목 비교</a:t>
            </a:r>
            <a:endParaRPr b="1" sz="30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97" name="Google Shape;297;g171ee78fcc0_7_43"/>
          <p:cNvGrpSpPr/>
          <p:nvPr/>
        </p:nvGrpSpPr>
        <p:grpSpPr>
          <a:xfrm>
            <a:off x="0" y="74637"/>
            <a:ext cx="12193200" cy="597213"/>
            <a:chOff x="0" y="74637"/>
            <a:chExt cx="12193200" cy="597213"/>
          </a:xfrm>
        </p:grpSpPr>
        <p:pic>
          <p:nvPicPr>
            <p:cNvPr id="298" name="Google Shape;298;g171ee78fcc0_7_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g171ee78fcc0_7_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0" name="Google Shape;300;g171ee78fcc0_7_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794300"/>
            <a:ext cx="9240776" cy="26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171ee78fcc0_7_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00" y="4069300"/>
            <a:ext cx="9297300" cy="24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171ee78fcc0_4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171ee78fcc0_4_5"/>
          <p:cNvSpPr txBox="1"/>
          <p:nvPr/>
        </p:nvSpPr>
        <p:spPr>
          <a:xfrm>
            <a:off x="752742" y="1209526"/>
            <a:ext cx="102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" name="Google Shape;308;g171ee78fcc0_4_5"/>
          <p:cNvSpPr/>
          <p:nvPr/>
        </p:nvSpPr>
        <p:spPr>
          <a:xfrm>
            <a:off x="0" y="0"/>
            <a:ext cx="91041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ko-KR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3.Prophet Algorithm</a:t>
            </a:r>
            <a:endParaRPr b="1" i="0" sz="3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09" name="Google Shape;309;g171ee78fcc0_4_5"/>
          <p:cNvGrpSpPr/>
          <p:nvPr/>
        </p:nvGrpSpPr>
        <p:grpSpPr>
          <a:xfrm>
            <a:off x="0" y="74637"/>
            <a:ext cx="12193200" cy="597213"/>
            <a:chOff x="0" y="74637"/>
            <a:chExt cx="12193200" cy="597213"/>
          </a:xfrm>
        </p:grpSpPr>
        <p:pic>
          <p:nvPicPr>
            <p:cNvPr id="310" name="Google Shape;310;g171ee78fcc0_4_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g171ee78fcc0_4_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2" name="Google Shape;312;g171ee78fcc0_4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975" y="1261601"/>
            <a:ext cx="8353425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171ee78fcc0_7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171ee78fcc0_7_60"/>
          <p:cNvSpPr txBox="1"/>
          <p:nvPr/>
        </p:nvSpPr>
        <p:spPr>
          <a:xfrm>
            <a:off x="960742" y="1541051"/>
            <a:ext cx="102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" name="Google Shape;319;g171ee78fcc0_7_60"/>
          <p:cNvSpPr/>
          <p:nvPr/>
        </p:nvSpPr>
        <p:spPr>
          <a:xfrm>
            <a:off x="39000" y="0"/>
            <a:ext cx="91041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ko-KR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3.Clustering</a:t>
            </a:r>
            <a:endParaRPr b="1" sz="30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20" name="Google Shape;320;g171ee78fcc0_7_60"/>
          <p:cNvGrpSpPr/>
          <p:nvPr/>
        </p:nvGrpSpPr>
        <p:grpSpPr>
          <a:xfrm>
            <a:off x="0" y="74637"/>
            <a:ext cx="12193200" cy="597213"/>
            <a:chOff x="0" y="74637"/>
            <a:chExt cx="12193200" cy="597213"/>
          </a:xfrm>
        </p:grpSpPr>
        <p:pic>
          <p:nvPicPr>
            <p:cNvPr id="321" name="Google Shape;321;g171ee78fcc0_7_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g171ee78fcc0_7_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3" name="Google Shape;323;g171ee78fcc0_7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9800" y="1867950"/>
            <a:ext cx="3114000" cy="290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171ee78fcc0_7_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6099" y="1820950"/>
            <a:ext cx="3312917" cy="308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171ee78fcc0_7_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0800" y="1807113"/>
            <a:ext cx="3826000" cy="302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71ee78fcc0_1_82"/>
          <p:cNvSpPr txBox="1"/>
          <p:nvPr/>
        </p:nvSpPr>
        <p:spPr>
          <a:xfrm>
            <a:off x="7770950" y="4977850"/>
            <a:ext cx="28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800" u="none" cap="none" strike="noStrike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조원</a:t>
            </a:r>
            <a:endParaRPr b="1" i="0" sz="1800" u="none" cap="none" strike="noStrike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4" name="Google Shape;94;g171ee78fcc0_1_82"/>
          <p:cNvSpPr txBox="1"/>
          <p:nvPr/>
        </p:nvSpPr>
        <p:spPr>
          <a:xfrm>
            <a:off x="7803232" y="4309889"/>
            <a:ext cx="28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2000" u="none" cap="none" strike="noStrike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한원배</a:t>
            </a:r>
            <a:endParaRPr b="1" i="0" sz="1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5" name="Google Shape;95;g171ee78fcc0_1_82"/>
          <p:cNvSpPr txBox="1"/>
          <p:nvPr/>
        </p:nvSpPr>
        <p:spPr>
          <a:xfrm>
            <a:off x="4505943" y="4924969"/>
            <a:ext cx="28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800" u="none" cap="none" strike="noStrike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조원</a:t>
            </a:r>
            <a:endParaRPr b="1" i="0" sz="1800" u="none" cap="none" strike="noStrike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6" name="Google Shape;96;g171ee78fcc0_1_82"/>
          <p:cNvSpPr txBox="1"/>
          <p:nvPr/>
        </p:nvSpPr>
        <p:spPr>
          <a:xfrm>
            <a:off x="4540858" y="4309902"/>
            <a:ext cx="28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2000" u="none" cap="none" strike="noStrike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신장운</a:t>
            </a:r>
            <a:endParaRPr b="1" i="0" sz="1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" name="Google Shape;97;g171ee78fcc0_1_82"/>
          <p:cNvSpPr txBox="1"/>
          <p:nvPr/>
        </p:nvSpPr>
        <p:spPr>
          <a:xfrm>
            <a:off x="1240960" y="4903169"/>
            <a:ext cx="28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800" u="none" cap="none" strike="noStrike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조장</a:t>
            </a:r>
            <a:endParaRPr b="1" i="0" sz="1800" u="none" cap="none" strike="noStrike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8" name="Google Shape;98;g171ee78fcc0_1_82"/>
          <p:cNvSpPr txBox="1"/>
          <p:nvPr/>
        </p:nvSpPr>
        <p:spPr>
          <a:xfrm>
            <a:off x="1278485" y="4309902"/>
            <a:ext cx="28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ko-KR" sz="1800" u="none" cap="none" strike="noStrike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		</a:t>
            </a:r>
            <a:r>
              <a:rPr b="1" i="0" lang="ko-KR" sz="2000" u="none" cap="none" strike="noStrike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서창민</a:t>
            </a:r>
            <a:endParaRPr b="1" i="0" sz="2000" u="none" cap="none" strike="noStrike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9" name="Google Shape;99;g171ee78fcc0_1_82"/>
          <p:cNvSpPr txBox="1"/>
          <p:nvPr/>
        </p:nvSpPr>
        <p:spPr>
          <a:xfrm>
            <a:off x="1448959" y="1985745"/>
            <a:ext cx="929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171ee78fcc0_1_82"/>
          <p:cNvSpPr txBox="1"/>
          <p:nvPr/>
        </p:nvSpPr>
        <p:spPr>
          <a:xfrm>
            <a:off x="915410" y="1081798"/>
            <a:ext cx="10361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i="0" lang="ko-KR" sz="4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3조 Retail Matcher</a:t>
            </a:r>
            <a:endParaRPr i="0" sz="105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1" name="Google Shape;101;g171ee78fcc0_1_82"/>
          <p:cNvSpPr txBox="1"/>
          <p:nvPr/>
        </p:nvSpPr>
        <p:spPr>
          <a:xfrm>
            <a:off x="5012758" y="5548716"/>
            <a:ext cx="1887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171ee78fcc0_1_82"/>
          <p:cNvSpPr txBox="1"/>
          <p:nvPr/>
        </p:nvSpPr>
        <p:spPr>
          <a:xfrm>
            <a:off x="8398005" y="5614891"/>
            <a:ext cx="1887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g171ee78fcc0_1_82"/>
          <p:cNvGrpSpPr/>
          <p:nvPr/>
        </p:nvGrpSpPr>
        <p:grpSpPr>
          <a:xfrm>
            <a:off x="0" y="74637"/>
            <a:ext cx="12193200" cy="597213"/>
            <a:chOff x="0" y="74637"/>
            <a:chExt cx="12193200" cy="597213"/>
          </a:xfrm>
        </p:grpSpPr>
        <p:pic>
          <p:nvPicPr>
            <p:cNvPr id="104" name="Google Shape;104;g171ee78fcc0_1_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g171ee78fcc0_1_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g171ee78fcc0_1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3900" y="74637"/>
            <a:ext cx="1772250" cy="4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71ee78fcc0_1_82"/>
          <p:cNvSpPr txBox="1"/>
          <p:nvPr/>
        </p:nvSpPr>
        <p:spPr>
          <a:xfrm>
            <a:off x="0" y="0"/>
            <a:ext cx="636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조원 소개</a:t>
            </a:r>
            <a:endParaRPr b="1" i="0" sz="3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8" name="Google Shape;108;g171ee78fcc0_1_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7525" y="2374370"/>
            <a:ext cx="1711556" cy="171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71ee78fcc0_1_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2757" y="2445945"/>
            <a:ext cx="1711544" cy="171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71ee78fcc0_1_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63157" y="2445945"/>
            <a:ext cx="1711544" cy="171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171ee78fcc0_1_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171ee78fcc0_3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71ee78fcc0_3_2"/>
          <p:cNvSpPr txBox="1"/>
          <p:nvPr/>
        </p:nvSpPr>
        <p:spPr>
          <a:xfrm>
            <a:off x="568426" y="4835175"/>
            <a:ext cx="104268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700"/>
              <a:buFont typeface="Nanum Gothic"/>
              <a:buChar char="●"/>
            </a:pPr>
            <a:r>
              <a:rPr b="1" lang="ko-KR" sz="17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‘동일한 카테고리 안에 물품 간에는 유사한 매출패턴이 있다’라는 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가설 검증</a:t>
            </a:r>
            <a:r>
              <a:rPr b="1" lang="ko-KR" sz="17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하기 위해서는 ① 계절성이 없고(제철 식품으로 소비 X), ② 고객들이 주기적으로 소비하는 신선식품이라는 강한 가정을 충족하고 있는 물품, ③ 신선식품 중에서 제일 거래건수가 많은 물품으로 EDA를 시도함</a:t>
            </a:r>
            <a:endParaRPr b="1" sz="17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700"/>
              <a:buFont typeface="Nanum Gothic"/>
              <a:buChar char="●"/>
            </a:pPr>
            <a:r>
              <a:rPr b="1" lang="ko-KR" sz="17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①, ②, ③에 충족하는 상품으로 </a:t>
            </a:r>
            <a:r>
              <a:rPr b="1" lang="ko-KR" sz="17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대파</a:t>
            </a:r>
            <a:r>
              <a:rPr b="1" lang="ko-KR" sz="17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를 선택함</a:t>
            </a:r>
            <a:endParaRPr b="1" sz="17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32" name="Google Shape;332;g171ee78fcc0_3_2"/>
          <p:cNvGrpSpPr/>
          <p:nvPr/>
        </p:nvGrpSpPr>
        <p:grpSpPr>
          <a:xfrm>
            <a:off x="0" y="-12"/>
            <a:ext cx="12211500" cy="671862"/>
            <a:chOff x="0" y="-12"/>
            <a:chExt cx="12211500" cy="671862"/>
          </a:xfrm>
        </p:grpSpPr>
        <p:sp>
          <p:nvSpPr>
            <p:cNvPr id="333" name="Google Shape;333;g171ee78fcc0_3_2"/>
            <p:cNvSpPr/>
            <p:nvPr/>
          </p:nvSpPr>
          <p:spPr>
            <a:xfrm>
              <a:off x="19500" y="-12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ko-KR" sz="3000">
                  <a:solidFill>
                    <a:srgbClr val="434343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EDA 진행: 시각화</a:t>
              </a:r>
              <a:endParaRPr b="1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334" name="Google Shape;334;g171ee78fcc0_3_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g171ee78fcc0_3_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" name="Google Shape;336;g171ee78fcc0_3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2050" y="856063"/>
            <a:ext cx="2848099" cy="369811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171ee78fcc0_3_2"/>
          <p:cNvSpPr/>
          <p:nvPr/>
        </p:nvSpPr>
        <p:spPr>
          <a:xfrm>
            <a:off x="1968975" y="1193325"/>
            <a:ext cx="3330900" cy="3196200"/>
          </a:xfrm>
          <a:prstGeom prst="mathMultiply">
            <a:avLst>
              <a:gd fmla="val 23520" name="adj1"/>
            </a:avLst>
          </a:prstGeom>
          <a:solidFill>
            <a:srgbClr val="FF0000">
              <a:alpha val="25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g171ee78fcc0_3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9400" y="722550"/>
            <a:ext cx="2676650" cy="391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g171ee78fcc0_3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171ee78fcc0_3_23"/>
          <p:cNvSpPr txBox="1"/>
          <p:nvPr/>
        </p:nvSpPr>
        <p:spPr>
          <a:xfrm>
            <a:off x="7826" y="5961850"/>
            <a:ext cx="1042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700"/>
              <a:buFont typeface="Nanum Gothic"/>
              <a:buChar char="●"/>
            </a:pPr>
            <a:r>
              <a:rPr b="1" lang="ko-KR" sz="17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A마트, B마트, D마트(대형마트), C마트(소형마트)의 시간대별 판매량 패턴에서 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시계열적 유사함</a:t>
            </a: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을 발견</a:t>
            </a:r>
            <a:endParaRPr b="1" i="0" sz="17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45" name="Google Shape;345;g171ee78fcc0_3_23"/>
          <p:cNvGrpSpPr/>
          <p:nvPr/>
        </p:nvGrpSpPr>
        <p:grpSpPr>
          <a:xfrm>
            <a:off x="0" y="-12"/>
            <a:ext cx="12211500" cy="671862"/>
            <a:chOff x="0" y="-12"/>
            <a:chExt cx="12211500" cy="671862"/>
          </a:xfrm>
        </p:grpSpPr>
        <p:sp>
          <p:nvSpPr>
            <p:cNvPr id="346" name="Google Shape;346;g171ee78fcc0_3_23"/>
            <p:cNvSpPr/>
            <p:nvPr/>
          </p:nvSpPr>
          <p:spPr>
            <a:xfrm>
              <a:off x="19500" y="-12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ko-KR" sz="3000">
                  <a:solidFill>
                    <a:srgbClr val="434343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E</a:t>
              </a:r>
              <a:r>
                <a:rPr b="1" lang="ko-KR" sz="3000">
                  <a:solidFill>
                    <a:srgbClr val="434343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DA 진행: 시각화</a:t>
              </a:r>
              <a:endParaRPr b="1" i="0" sz="3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347" name="Google Shape;347;g171ee78fcc0_3_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g171ee78fcc0_3_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9" name="Google Shape;349;g171ee78fcc0_3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2713" y="824250"/>
            <a:ext cx="9316233" cy="49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g171ee78fcc0_3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171ee78fcc0_3_32"/>
          <p:cNvSpPr txBox="1"/>
          <p:nvPr/>
        </p:nvSpPr>
        <p:spPr>
          <a:xfrm>
            <a:off x="652200" y="4826100"/>
            <a:ext cx="10888800" cy="29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Nanum Gothic"/>
              <a:buChar char="●"/>
            </a:pPr>
            <a:r>
              <a:rPr b="1" lang="ko-KR" sz="17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관찰되는 빈도가 기대되는 빈도와 유의하게 다른지를 검증</a:t>
            </a:r>
            <a:endParaRPr b="1" sz="17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Nanum Gothic"/>
              <a:buChar char="●"/>
            </a:pPr>
            <a:r>
              <a:rPr b="1" lang="ko-KR" sz="17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자료가 빈도로 기록될 수 없거나 빈도로 전환될 수 없다면 카이제곱검정은 사용할 수 없음 → 범주형 자료에 사용</a:t>
            </a:r>
            <a:endParaRPr b="1" sz="17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6" name="Google Shape;356;g171ee78fcc0_3_32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357" name="Google Shape;357;g171ee78fcc0_3_32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ko-KR" sz="3000">
                  <a:solidFill>
                    <a:srgbClr val="434343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EDA 진행: </a:t>
              </a:r>
              <a:r>
                <a:rPr b="1" lang="ko-KR" sz="3000">
                  <a:solidFill>
                    <a:srgbClr val="434343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카이제곱 동질성 검정</a:t>
              </a:r>
              <a:endParaRPr b="1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358" name="Google Shape;358;g171ee78fcc0_3_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g171ee78fcc0_3_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0" name="Google Shape;360;g171ee78fcc0_3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0775" y="1515488"/>
            <a:ext cx="466725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71ee78fcc0_3_41"/>
          <p:cNvSpPr txBox="1"/>
          <p:nvPr/>
        </p:nvSpPr>
        <p:spPr>
          <a:xfrm>
            <a:off x="720851" y="5673350"/>
            <a:ext cx="1042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700"/>
              <a:buFont typeface="Nanum Gothic"/>
              <a:buChar char="●"/>
            </a:pPr>
            <a:r>
              <a:rPr b="1" lang="ko-KR" sz="17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마트 간의 Scale 차이에 고려가 안 됨</a:t>
            </a:r>
            <a:endParaRPr b="1" sz="17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66" name="Google Shape;366;g171ee78fcc0_3_41"/>
          <p:cNvGrpSpPr/>
          <p:nvPr/>
        </p:nvGrpSpPr>
        <p:grpSpPr>
          <a:xfrm>
            <a:off x="0" y="-12"/>
            <a:ext cx="12211500" cy="671862"/>
            <a:chOff x="0" y="-12"/>
            <a:chExt cx="12211500" cy="671862"/>
          </a:xfrm>
        </p:grpSpPr>
        <p:sp>
          <p:nvSpPr>
            <p:cNvPr id="367" name="Google Shape;367;g171ee78fcc0_3_41"/>
            <p:cNvSpPr/>
            <p:nvPr/>
          </p:nvSpPr>
          <p:spPr>
            <a:xfrm>
              <a:off x="19500" y="-12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ko-KR" sz="3000">
                  <a:solidFill>
                    <a:srgbClr val="434343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EDA 진행: </a:t>
              </a:r>
              <a:r>
                <a:rPr b="1" lang="ko-KR" sz="3000">
                  <a:solidFill>
                    <a:srgbClr val="434343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카이제곱 동질성 검정</a:t>
              </a:r>
              <a:endParaRPr b="1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368" name="Google Shape;368;g171ee78fcc0_3_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g171ee78fcc0_3_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0" name="Google Shape;370;g171ee78fcc0_3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9150" y="857750"/>
            <a:ext cx="9110200" cy="45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71ee78fcc0_3_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71ee78fcc0_3_50"/>
          <p:cNvSpPr txBox="1"/>
          <p:nvPr/>
        </p:nvSpPr>
        <p:spPr>
          <a:xfrm>
            <a:off x="720851" y="5368550"/>
            <a:ext cx="10426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700"/>
              <a:buFont typeface="Nanum Gothic"/>
              <a:buChar char="●"/>
            </a:pPr>
            <a:r>
              <a:rPr b="1" lang="ko-KR" sz="17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마트 간의 Scale 차이를 조정하기 위해서 로그 변환을 함</a:t>
            </a:r>
            <a:endParaRPr b="1" sz="17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700"/>
              <a:buFont typeface="Nanum Gothic"/>
              <a:buChar char="○"/>
            </a:pP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시계열 분포(시간대)의 동질함</a:t>
            </a:r>
            <a:r>
              <a:rPr b="1" lang="ko-KR" sz="17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을 확인함</a:t>
            </a:r>
            <a:endParaRPr b="1" sz="17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77" name="Google Shape;377;g171ee78fcc0_3_50"/>
          <p:cNvGrpSpPr/>
          <p:nvPr/>
        </p:nvGrpSpPr>
        <p:grpSpPr>
          <a:xfrm>
            <a:off x="0" y="-12"/>
            <a:ext cx="12211500" cy="671862"/>
            <a:chOff x="0" y="-12"/>
            <a:chExt cx="12211500" cy="671862"/>
          </a:xfrm>
        </p:grpSpPr>
        <p:sp>
          <p:nvSpPr>
            <p:cNvPr id="378" name="Google Shape;378;g171ee78fcc0_3_50"/>
            <p:cNvSpPr/>
            <p:nvPr/>
          </p:nvSpPr>
          <p:spPr>
            <a:xfrm>
              <a:off x="19500" y="-12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ko-KR" sz="3000">
                  <a:solidFill>
                    <a:srgbClr val="434343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EDA 진행: </a:t>
              </a:r>
              <a:r>
                <a:rPr b="1" lang="ko-KR" sz="3000">
                  <a:solidFill>
                    <a:srgbClr val="434343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카이제곱 동질성 검정</a:t>
              </a:r>
              <a:endParaRPr b="1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379" name="Google Shape;379;g171ee78fcc0_3_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g171ee78fcc0_3_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1" name="Google Shape;381;g171ee78fcc0_3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4050" y="995375"/>
            <a:ext cx="7965999" cy="43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71ee78fcc0_3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g171ee78fcc0_3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g171ee78fcc0_3_59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389" name="Google Shape;389;g171ee78fcc0_3_59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ko-KR" sz="3000">
                  <a:solidFill>
                    <a:srgbClr val="434343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EDA 진행: 카이제곱 동질성 검정</a:t>
              </a:r>
              <a:endParaRPr b="1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390" name="Google Shape;390;g171ee78fcc0_3_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g171ee78fcc0_3_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" name="Google Shape;392;g171ee78fcc0_3_59"/>
          <p:cNvSpPr txBox="1"/>
          <p:nvPr/>
        </p:nvSpPr>
        <p:spPr>
          <a:xfrm>
            <a:off x="5168350" y="1871875"/>
            <a:ext cx="51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3" name="Google Shape;393;g171ee78fcc0_3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8600" y="804150"/>
            <a:ext cx="8595651" cy="30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171ee78fcc0_3_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2400" y="4061775"/>
            <a:ext cx="8809376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171ee78fcc0_3_59"/>
          <p:cNvSpPr txBox="1"/>
          <p:nvPr/>
        </p:nvSpPr>
        <p:spPr>
          <a:xfrm>
            <a:off x="5615700" y="4805325"/>
            <a:ext cx="65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Nanum Gothic"/>
              <a:buChar char="●"/>
            </a:pPr>
            <a:r>
              <a:rPr b="1" lang="ko-KR" sz="20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계절성이 존재</a:t>
            </a:r>
            <a:r>
              <a:rPr b="1" lang="ko-KR" sz="20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하는 수박 상품에서도 동질성을 확인</a:t>
            </a:r>
            <a:endParaRPr b="1" sz="20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g171ee78fcc0_3_70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401" name="Google Shape;401;g171ee78fcc0_3_70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ko-KR" sz="3000">
                  <a:solidFill>
                    <a:srgbClr val="434343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DTW (Dynamic Time Warping)</a:t>
              </a:r>
              <a:endParaRPr b="1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402" name="Google Shape;402;g171ee78fcc0_3_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g171ee78fcc0_3_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" name="Google Shape;404;g171ee78fcc0_3_70"/>
          <p:cNvSpPr txBox="1"/>
          <p:nvPr/>
        </p:nvSpPr>
        <p:spPr>
          <a:xfrm>
            <a:off x="5168350" y="1871875"/>
            <a:ext cx="51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5" name="Google Shape;405;g171ee78fcc0_3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725" y="1254400"/>
            <a:ext cx="10947063" cy="32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71ee78fcc0_3_70"/>
          <p:cNvSpPr txBox="1"/>
          <p:nvPr/>
        </p:nvSpPr>
        <p:spPr>
          <a:xfrm>
            <a:off x="720851" y="5368550"/>
            <a:ext cx="1042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Nanum Gothic"/>
              <a:buChar char="●"/>
            </a:pPr>
            <a:r>
              <a:rPr b="1" lang="ko-KR">
                <a:solidFill>
                  <a:srgbClr val="282828"/>
                </a:solidFill>
                <a:latin typeface="Nanum Gothic"/>
                <a:ea typeface="Nanum Gothic"/>
                <a:cs typeface="Nanum Gothic"/>
                <a:sym typeface="Nanum Gothic"/>
              </a:rPr>
              <a:t>DTW는  시퀀스를 </a:t>
            </a: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시간의 길이를 고려하지 않고 인식</a:t>
            </a:r>
            <a:r>
              <a:rPr b="1" lang="ko-KR">
                <a:solidFill>
                  <a:srgbClr val="282828"/>
                </a:solidFill>
                <a:latin typeface="Nanum Gothic"/>
                <a:ea typeface="Nanum Gothic"/>
                <a:cs typeface="Nanum Gothic"/>
                <a:sym typeface="Nanum Gothic"/>
              </a:rPr>
              <a:t>할 수 있는 Metric으로서 시계열의 유사도를 측정함</a:t>
            </a:r>
            <a:endParaRPr b="1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7" name="Google Shape;407;g171ee78fcc0_3_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g171ee78fcc0_3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g171ee78fcc0_3_80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414" name="Google Shape;414;g171ee78fcc0_3_80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ko-KR" sz="3000">
                  <a:solidFill>
                    <a:srgbClr val="434343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DTW (Dynamic Time Warping)</a:t>
              </a:r>
              <a:endParaRPr b="1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415" name="Google Shape;415;g171ee78fcc0_3_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g171ee78fcc0_3_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7" name="Google Shape;417;g171ee78fcc0_3_80"/>
          <p:cNvSpPr txBox="1"/>
          <p:nvPr/>
        </p:nvSpPr>
        <p:spPr>
          <a:xfrm>
            <a:off x="5168350" y="1871875"/>
            <a:ext cx="51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8" name="Google Shape;418;g171ee78fcc0_3_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0050" y="991912"/>
            <a:ext cx="9054900" cy="523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g171ee78fcc0_3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" name="Google Shape;424;g171ee78fcc0_3_89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425" name="Google Shape;425;g171ee78fcc0_3_89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ko-KR" sz="3000">
                  <a:solidFill>
                    <a:srgbClr val="434343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DTW (Dynamic Time Warping)</a:t>
              </a:r>
              <a:endParaRPr b="1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426" name="Google Shape;426;g171ee78fcc0_3_8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g171ee78fcc0_3_8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8" name="Google Shape;428;g171ee78fcc0_3_89"/>
          <p:cNvSpPr txBox="1"/>
          <p:nvPr/>
        </p:nvSpPr>
        <p:spPr>
          <a:xfrm>
            <a:off x="5168350" y="1871875"/>
            <a:ext cx="51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9" name="Google Shape;429;g171ee78fcc0_3_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0525" y="671851"/>
            <a:ext cx="8975051" cy="617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g14393e1682c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14393e1682c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14393e1682c_0_108"/>
          <p:cNvSpPr txBox="1"/>
          <p:nvPr/>
        </p:nvSpPr>
        <p:spPr>
          <a:xfrm>
            <a:off x="259223" y="916496"/>
            <a:ext cx="11415300" cy="5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900"/>
              <a:buFont typeface="Nanum Gothic"/>
              <a:buAutoNum type="arabicPeriod"/>
            </a:pPr>
            <a:r>
              <a:rPr b="1" i="0" lang="ko-KR" sz="1900" u="none" cap="none" strike="noStrike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기획안 발표 때 받은 피드백 요약, 피드백을 통해 수정 및 개발한 사항</a:t>
            </a:r>
            <a:endParaRPr b="1" sz="19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900"/>
              <a:buFont typeface="Nanum Gothic"/>
              <a:buChar char="-"/>
            </a:pPr>
            <a:r>
              <a:rPr b="1" lang="ko-KR" sz="19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기획안 발표 이후 강사님과도 피드백을 진행하였고 기업 담당자님과 멘토님이 함께 미팅을 진행한 이후로 멘토님이 진행해주시는 방향에 따라 프로젝트를 진행하였습니다. </a:t>
            </a:r>
            <a:br>
              <a:rPr b="1" i="0" lang="ko-KR" sz="1900" u="none" cap="none" strike="noStrike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b="1" i="0" sz="19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900"/>
              <a:buFont typeface="Nanum Gothic"/>
              <a:buAutoNum type="arabicPeriod"/>
            </a:pPr>
            <a:r>
              <a:rPr b="1" lang="ko-KR" sz="19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멘토링을 통해 받은 피드백 정리, 피드백을 통해 수정 및 개발한 사항</a:t>
            </a:r>
            <a:endParaRPr b="1" sz="19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900"/>
              <a:buFont typeface="Nanum Gothic"/>
              <a:buChar char="-"/>
            </a:pPr>
            <a:r>
              <a:rPr b="1" lang="ko-KR" sz="19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멘토님과의 많은 피드백을 통해 최종적인 결과물을 만들 수 있었습니다. 단순한 방향성 제시가 아닌 통계 분석의 인사이트와 코드 단 에서부터의 세세한 피드백과 어떻게 하면 더 효율적이고 생산적이며 좋은 코드를 짤 수 있는지에 대한 피드백, 관련된 지식까지 쉽게 설명해주셔서 만족할만한 결과물을 낼 수 있었던 것 같습니다.</a:t>
            </a:r>
            <a:endParaRPr b="1" sz="19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b="1" i="0" sz="19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7" name="Google Shape;437;g14393e1682c_0_108"/>
          <p:cNvSpPr/>
          <p:nvPr/>
        </p:nvSpPr>
        <p:spPr>
          <a:xfrm>
            <a:off x="0" y="0"/>
            <a:ext cx="84195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ko-KR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4-1. </a:t>
            </a:r>
            <a:r>
              <a:rPr b="1" i="0" lang="ko-KR" sz="3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기획발표 이후의 개선</a:t>
            </a:r>
            <a:endParaRPr b="1" i="0" sz="3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38" name="Google Shape;438;g14393e1682c_0_108"/>
          <p:cNvGrpSpPr/>
          <p:nvPr/>
        </p:nvGrpSpPr>
        <p:grpSpPr>
          <a:xfrm>
            <a:off x="0" y="74637"/>
            <a:ext cx="12193200" cy="597213"/>
            <a:chOff x="0" y="74637"/>
            <a:chExt cx="12193200" cy="597213"/>
          </a:xfrm>
        </p:grpSpPr>
        <p:pic>
          <p:nvPicPr>
            <p:cNvPr id="439" name="Google Shape;439;g14393e1682c_0_10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g14393e1682c_0_10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1ee78fcc0_1_178"/>
          <p:cNvSpPr txBox="1"/>
          <p:nvPr/>
        </p:nvSpPr>
        <p:spPr>
          <a:xfrm>
            <a:off x="3681162" y="2093900"/>
            <a:ext cx="4829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Nanum Gothic"/>
              <a:buAutoNum type="arabicPeriod"/>
            </a:pPr>
            <a:r>
              <a:rPr b="1" i="0" lang="ko-KR" sz="2400" u="none" cap="none" strike="noStrike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설명 </a:t>
            </a:r>
            <a:r>
              <a:rPr b="1" lang="ko-KR" sz="24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및 주제 설명</a:t>
            </a:r>
            <a:endParaRPr b="1" i="0" sz="24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Nanum Gothic"/>
              <a:buAutoNum type="arabicPeriod"/>
            </a:pPr>
            <a:r>
              <a:rPr b="1" lang="ko-KR" sz="24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도출된 결과</a:t>
            </a:r>
            <a:endParaRPr b="1" i="0" sz="24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rial"/>
              <a:buAutoNum type="arabicPeriod"/>
            </a:pPr>
            <a:r>
              <a:rPr b="1" lang="ko-KR" sz="24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얻어낸 인사이트 및 기대효과</a:t>
            </a:r>
            <a:endParaRPr b="1" i="0" sz="24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Nanum Gothic"/>
              <a:buAutoNum type="arabicPeriod"/>
            </a:pPr>
            <a:r>
              <a:rPr b="1" lang="ko-KR" sz="24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개선 사항</a:t>
            </a:r>
            <a:endParaRPr b="1" sz="24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Nanum Gothic"/>
              <a:buAutoNum type="arabicPeriod"/>
            </a:pPr>
            <a:r>
              <a:rPr b="1" lang="ko-KR" sz="24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질의 응답</a:t>
            </a:r>
            <a:endParaRPr b="1" sz="24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17" name="Google Shape;117;g171ee78fcc0_1_178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118" name="Google Shape;118;g171ee78fcc0_1_178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ko-KR" sz="3000" u="none" cap="none" strike="noStrike">
                  <a:solidFill>
                    <a:srgbClr val="434343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목차</a:t>
              </a:r>
              <a:endParaRPr b="1" i="0" sz="3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119" name="Google Shape;119;g171ee78fcc0_1_1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g171ee78fcc0_1_1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" name="Google Shape;121;g171ee78fcc0_1_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13"/>
          <p:cNvSpPr txBox="1"/>
          <p:nvPr/>
        </p:nvSpPr>
        <p:spPr>
          <a:xfrm>
            <a:off x="855309" y="916494"/>
            <a:ext cx="104826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결과물 자체로 봤을 때는 첫 미팅 당시에 생각했던 그림과 현재를 비교해 봤을 때의 차이는 있지만 실무 활용 가능 정도나 완성도적인 측면에서 봤을 때 기업의 문제를 해결 하는데 있어서 도움을 줄 수 있을 것 입니다. </a:t>
            </a:r>
            <a:endParaRPr b="1" sz="18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t/>
            </a:r>
            <a:endParaRPr b="1" sz="18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실제 현업 데이터를 다뤄볼 수 있다는 경험은 개인 및 팀원의 성장에 있어서 아주 큰 도움을 주었고, 특히 </a:t>
            </a:r>
            <a:r>
              <a:rPr b="1" lang="ko-KR" sz="18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비지니스 환경에서 중요시 여겨지는 시계열 데이터를 다룰 수 있어서 향후에 기업의 데이터를 만났을 때 큰 도움이 될 수 있을 거라고 생각합니다. 또한 프로젝트를 진행하며 클러스터링, DTW, Apriori 알고리즘 등 여러 가지 실험적인 시도를 해볼 수 있었습니다. 이러한 과정은 개인의 큰 성장과 팀원간의 협동력을 기를 수 있었던 값진 경험이였습니다</a:t>
            </a:r>
            <a:endParaRPr b="1" sz="24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t/>
            </a:r>
            <a:endParaRPr b="1" sz="18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개선할 부분은 현재로써는 신선식품의 카테고리에 한정된 모델이었다는 점이 아쉽다고 생각합니다. 추후 공산품, 수입상품 기타상품로 확대하는 것이 최종적인 결과물이 될 것이라고 생각합니다.</a:t>
            </a:r>
            <a:endParaRPr b="1" sz="18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t/>
            </a:r>
            <a:endParaRPr b="1" sz="18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7" name="Google Shape;447;p13"/>
          <p:cNvSpPr/>
          <p:nvPr/>
        </p:nvSpPr>
        <p:spPr>
          <a:xfrm>
            <a:off x="0" y="0"/>
            <a:ext cx="91041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ko-KR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b="1" i="0" lang="ko-KR" sz="3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-</a:t>
            </a:r>
            <a:r>
              <a:rPr b="1" lang="ko-KR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i="0" lang="ko-KR" sz="3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. Discussion </a:t>
            </a:r>
            <a:endParaRPr b="1" i="0" sz="3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48" name="Google Shape;448;p13"/>
          <p:cNvGrpSpPr/>
          <p:nvPr/>
        </p:nvGrpSpPr>
        <p:grpSpPr>
          <a:xfrm>
            <a:off x="0" y="74637"/>
            <a:ext cx="12193200" cy="597213"/>
            <a:chOff x="0" y="74637"/>
            <a:chExt cx="12193200" cy="597213"/>
          </a:xfrm>
        </p:grpSpPr>
        <p:pic>
          <p:nvPicPr>
            <p:cNvPr id="449" name="Google Shape;449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838" y="5106563"/>
            <a:ext cx="1055800" cy="10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750" y="1801025"/>
            <a:ext cx="1276890" cy="8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62" y="3256263"/>
            <a:ext cx="1374700" cy="13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2263" y="4976150"/>
            <a:ext cx="1083500" cy="12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"/>
          <p:cNvSpPr txBox="1"/>
          <p:nvPr/>
        </p:nvSpPr>
        <p:spPr>
          <a:xfrm>
            <a:off x="7708000" y="1762000"/>
            <a:ext cx="1513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b="1" i="0" lang="ko-KR" sz="2200" u="none" cap="none" strike="noStrike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환경 </a:t>
            </a:r>
            <a:endParaRPr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1" name="Google Shape;461;p6"/>
          <p:cNvSpPr/>
          <p:nvPr/>
        </p:nvSpPr>
        <p:spPr>
          <a:xfrm>
            <a:off x="5861833" y="2480746"/>
            <a:ext cx="1286400" cy="303000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Language</a:t>
            </a:r>
            <a:endParaRPr b="1" i="0" sz="18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2" name="Google Shape;462;p6"/>
          <p:cNvSpPr/>
          <p:nvPr/>
        </p:nvSpPr>
        <p:spPr>
          <a:xfrm>
            <a:off x="7479407" y="2486678"/>
            <a:ext cx="1286400" cy="303000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Library</a:t>
            </a:r>
            <a:endParaRPr b="1" i="0" sz="18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3" name="Google Shape;463;p6"/>
          <p:cNvSpPr/>
          <p:nvPr/>
        </p:nvSpPr>
        <p:spPr>
          <a:xfrm>
            <a:off x="9094887" y="2480746"/>
            <a:ext cx="2100300" cy="303000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Tool</a:t>
            </a:r>
            <a:endParaRPr b="1" i="0" sz="18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4" name="Google Shape;464;p6"/>
          <p:cNvSpPr/>
          <p:nvPr/>
        </p:nvSpPr>
        <p:spPr>
          <a:xfrm>
            <a:off x="5861833" y="2971887"/>
            <a:ext cx="1286400" cy="2651100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23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Python</a:t>
            </a:r>
            <a:endParaRPr b="1" i="0" sz="19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5" name="Google Shape;465;p6"/>
          <p:cNvSpPr/>
          <p:nvPr/>
        </p:nvSpPr>
        <p:spPr>
          <a:xfrm>
            <a:off x="7479407" y="2971888"/>
            <a:ext cx="1286400" cy="2651100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ko-KR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Numpy</a:t>
            </a:r>
            <a:endParaRPr i="0" sz="18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ko-KR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Pandas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Seaborn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Prophet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Sklearn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LightGBM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Scipy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6" name="Google Shape;466;p6"/>
          <p:cNvSpPr/>
          <p:nvPr/>
        </p:nvSpPr>
        <p:spPr>
          <a:xfrm>
            <a:off x="9094888" y="2971888"/>
            <a:ext cx="2100300" cy="2651100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ko-KR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V</a:t>
            </a: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SCode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ko-KR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Jupyter Notebook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Nbviewer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Slack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ko-KR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GitHub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ko-KR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Notion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Google </a:t>
            </a:r>
            <a:r>
              <a:rPr i="0" lang="ko-KR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Colab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7" name="Google Shape;467;p6"/>
          <p:cNvSpPr/>
          <p:nvPr/>
        </p:nvSpPr>
        <p:spPr>
          <a:xfrm>
            <a:off x="0" y="0"/>
            <a:ext cx="84195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ko-KR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b="1" i="0" lang="ko-KR" sz="3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-3. 프로젝트 진행/개발환경</a:t>
            </a:r>
            <a:endParaRPr b="1" i="0" sz="3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68" name="Google Shape;468;p6"/>
          <p:cNvGrpSpPr/>
          <p:nvPr/>
        </p:nvGrpSpPr>
        <p:grpSpPr>
          <a:xfrm>
            <a:off x="0" y="74637"/>
            <a:ext cx="12193200" cy="597213"/>
            <a:chOff x="0" y="74637"/>
            <a:chExt cx="12193200" cy="597213"/>
          </a:xfrm>
        </p:grpSpPr>
        <p:pic>
          <p:nvPicPr>
            <p:cNvPr id="469" name="Google Shape;469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1" name="Google Shape;471;p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0449" y="3476225"/>
            <a:ext cx="1055800" cy="10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0052" y="1364048"/>
            <a:ext cx="1816037" cy="181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클립아트, 벡터그래픽이(가) 표시된 사진&#10;&#10;자동 생성된 설명" id="473" name="Google Shape;473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72342" y="3552432"/>
            <a:ext cx="1514195" cy="9420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클립아트이(가) 표시된 사진&#10;&#10;자동 생성된 설명" id="474" name="Google Shape;474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3183" y="5258982"/>
            <a:ext cx="2038631" cy="737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972350" y="1601300"/>
            <a:ext cx="1286400" cy="1286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g171ee78fcc0_4_0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152425" y="2290098"/>
            <a:ext cx="11887199" cy="26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171ee78fcc0_4_0"/>
          <p:cNvSpPr txBox="1"/>
          <p:nvPr/>
        </p:nvSpPr>
        <p:spPr>
          <a:xfrm>
            <a:off x="854734" y="2598023"/>
            <a:ext cx="10482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b="1" lang="ko-KR" sz="5000">
                <a:solidFill>
                  <a:srgbClr val="3A3838"/>
                </a:solidFill>
                <a:latin typeface="Do Hyeon"/>
                <a:ea typeface="Do Hyeon"/>
                <a:cs typeface="Do Hyeon"/>
                <a:sym typeface="Do Hyeon"/>
              </a:rPr>
              <a:t>Q &amp; A</a:t>
            </a:r>
            <a:endParaRPr b="0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142e0ac7ffa_0_0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152425" y="2290098"/>
            <a:ext cx="11887199" cy="26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142e0ac7ffa_0_0"/>
          <p:cNvSpPr txBox="1"/>
          <p:nvPr/>
        </p:nvSpPr>
        <p:spPr>
          <a:xfrm>
            <a:off x="854734" y="2598023"/>
            <a:ext cx="10482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b="1" i="0" lang="ko-KR" sz="5000" u="none" cap="none" strike="noStrike">
                <a:solidFill>
                  <a:srgbClr val="3A3838"/>
                </a:solidFill>
                <a:latin typeface="Do Hyeon"/>
                <a:ea typeface="Do Hyeon"/>
                <a:cs typeface="Do Hyeon"/>
                <a:sym typeface="Do Hyeon"/>
              </a:rPr>
              <a:t>감사합니다</a:t>
            </a:r>
            <a:endParaRPr b="0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171ee78fcc0_2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71ee78fcc0_2_32"/>
          <p:cNvSpPr txBox="1"/>
          <p:nvPr/>
        </p:nvSpPr>
        <p:spPr>
          <a:xfrm>
            <a:off x="434898" y="1167939"/>
            <a:ext cx="114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20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매출 패턴 기반 동일 상품 인식 및 동일 상품 카테고리 체계 생성</a:t>
            </a:r>
            <a:endParaRPr b="1" i="0" sz="20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" name="Google Shape;128;g171ee78fcc0_2_32"/>
          <p:cNvSpPr/>
          <p:nvPr/>
        </p:nvSpPr>
        <p:spPr>
          <a:xfrm>
            <a:off x="0" y="0"/>
            <a:ext cx="84195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ko-KR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1-1</a:t>
            </a:r>
            <a:r>
              <a:rPr b="1" i="0" lang="ko-KR" sz="3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. 프로젝트 주제 소개</a:t>
            </a:r>
            <a:endParaRPr b="1" i="0" sz="3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29" name="Google Shape;129;g171ee78fcc0_2_32"/>
          <p:cNvGrpSpPr/>
          <p:nvPr/>
        </p:nvGrpSpPr>
        <p:grpSpPr>
          <a:xfrm>
            <a:off x="0" y="74637"/>
            <a:ext cx="12193200" cy="597213"/>
            <a:chOff x="0" y="74637"/>
            <a:chExt cx="12193200" cy="597213"/>
          </a:xfrm>
        </p:grpSpPr>
        <p:pic>
          <p:nvPicPr>
            <p:cNvPr id="130" name="Google Shape;130;g171ee78fcc0_2_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g171ee78fcc0_2_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g171ee78fcc0_2_32"/>
          <p:cNvSpPr txBox="1"/>
          <p:nvPr/>
        </p:nvSpPr>
        <p:spPr>
          <a:xfrm>
            <a:off x="434900" y="2104300"/>
            <a:ext cx="8067300" cy="3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각 마트는 각각의 상품 카테고리를 가지고 상품도 각기 다른 코드와 상품명을 사용하기 때문에 여러 마트의 동일 상품이나 상품군을 비교하는 작업은 쉽지 않습니다. 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공산품의 경우에는 바코드를 기반으로 어느 정도 매칭이 가능하나 그마저도 동일한 품목의 다른 브랜드 상품의 경우에 유사한 상품임에도 불구하고 비교하기가 쉽지 않습니다.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이러한 문제를 해결하기 위해, 상품들이 공통으로 가지고 있는 소비 패턴이라는 정보를 활용하여 동일한 상품, 품목, 카테고리로 연결 해줄 수 있는 로직을 구현하는 것이 목표입니다.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171ee78fcc0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171ee78fcc0_2_9"/>
          <p:cNvSpPr txBox="1"/>
          <p:nvPr/>
        </p:nvSpPr>
        <p:spPr>
          <a:xfrm>
            <a:off x="532423" y="1174414"/>
            <a:ext cx="114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171ee78fcc0_2_9"/>
          <p:cNvSpPr/>
          <p:nvPr/>
        </p:nvSpPr>
        <p:spPr>
          <a:xfrm>
            <a:off x="0" y="0"/>
            <a:ext cx="84195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ko-KR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1-2</a:t>
            </a:r>
            <a:r>
              <a:rPr b="1" i="0" lang="ko-KR" sz="3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b="1" lang="ko-KR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설명</a:t>
            </a:r>
            <a:endParaRPr b="1" i="0" sz="3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40" name="Google Shape;140;g171ee78fcc0_2_9"/>
          <p:cNvGrpSpPr/>
          <p:nvPr/>
        </p:nvGrpSpPr>
        <p:grpSpPr>
          <a:xfrm>
            <a:off x="0" y="74637"/>
            <a:ext cx="12193200" cy="597213"/>
            <a:chOff x="0" y="74637"/>
            <a:chExt cx="12193200" cy="597213"/>
          </a:xfrm>
        </p:grpSpPr>
        <p:pic>
          <p:nvPicPr>
            <p:cNvPr id="141" name="Google Shape;141;g171ee78fcc0_2_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g171ee78fcc0_2_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3" name="Google Shape;143;g171ee78fcc0_2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475" y="957700"/>
            <a:ext cx="6063375" cy="49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71ee78fcc0_2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1550" y="957700"/>
            <a:ext cx="5620450" cy="49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171ee78fcc0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71ee78fcc0_2_0"/>
          <p:cNvSpPr txBox="1"/>
          <p:nvPr/>
        </p:nvSpPr>
        <p:spPr>
          <a:xfrm>
            <a:off x="532423" y="1174414"/>
            <a:ext cx="114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171ee78fcc0_2_0"/>
          <p:cNvSpPr/>
          <p:nvPr/>
        </p:nvSpPr>
        <p:spPr>
          <a:xfrm>
            <a:off x="0" y="0"/>
            <a:ext cx="84195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ko-KR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1-2. 데이터 설명</a:t>
            </a:r>
            <a:endParaRPr b="1" sz="30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52" name="Google Shape;152;g171ee78fcc0_2_0"/>
          <p:cNvGrpSpPr/>
          <p:nvPr/>
        </p:nvGrpSpPr>
        <p:grpSpPr>
          <a:xfrm>
            <a:off x="0" y="74637"/>
            <a:ext cx="12193200" cy="597213"/>
            <a:chOff x="0" y="74637"/>
            <a:chExt cx="12193200" cy="597213"/>
          </a:xfrm>
        </p:grpSpPr>
        <p:pic>
          <p:nvPicPr>
            <p:cNvPr id="153" name="Google Shape;153;g171ee78fcc0_2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g171ee78fcc0_2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" name="Google Shape;155;g171ee78fcc0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777021"/>
            <a:ext cx="9029700" cy="27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71ee78fcc0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604300"/>
            <a:ext cx="9029699" cy="25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171ee78fcc0_2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71ee78fcc0_2_19"/>
          <p:cNvSpPr txBox="1"/>
          <p:nvPr/>
        </p:nvSpPr>
        <p:spPr>
          <a:xfrm>
            <a:off x="532423" y="1174414"/>
            <a:ext cx="114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171ee78fcc0_2_19"/>
          <p:cNvSpPr/>
          <p:nvPr/>
        </p:nvSpPr>
        <p:spPr>
          <a:xfrm>
            <a:off x="0" y="0"/>
            <a:ext cx="84195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ko-KR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1-2. 데이터 설명</a:t>
            </a:r>
            <a:endParaRPr b="1" sz="3000">
              <a:solidFill>
                <a:srgbClr val="434343"/>
              </a:solidFill>
            </a:endParaRPr>
          </a:p>
        </p:txBody>
      </p:sp>
      <p:grpSp>
        <p:nvGrpSpPr>
          <p:cNvPr id="164" name="Google Shape;164;g171ee78fcc0_2_19"/>
          <p:cNvGrpSpPr/>
          <p:nvPr/>
        </p:nvGrpSpPr>
        <p:grpSpPr>
          <a:xfrm>
            <a:off x="0" y="74637"/>
            <a:ext cx="12193200" cy="597213"/>
            <a:chOff x="0" y="74637"/>
            <a:chExt cx="12193200" cy="597213"/>
          </a:xfrm>
        </p:grpSpPr>
        <p:pic>
          <p:nvPicPr>
            <p:cNvPr id="165" name="Google Shape;165;g171ee78fcc0_2_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g171ee78fcc0_2_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" name="Google Shape;167;g171ee78fcc0_2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000" y="804575"/>
            <a:ext cx="9029699" cy="24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71ee78fcc0_2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000" y="3251550"/>
            <a:ext cx="8805150" cy="33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 txBox="1"/>
          <p:nvPr/>
        </p:nvSpPr>
        <p:spPr>
          <a:xfrm>
            <a:off x="582850" y="1286100"/>
            <a:ext cx="9873300" cy="4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Nanum Gothic"/>
              <a:buChar char="●"/>
            </a:pPr>
            <a:r>
              <a:rPr b="1" lang="ko-KR" sz="18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수집 전: 홈플러스나 이마트같은 큰 마트들이 아닌 지역 내의 작은 마트들이 모여있는 데이터이기에 해당 마트들이 묶이면서 카테고리 통합이 제대로 잘 이뤄져 있지 않기 때문에 이를 통합해주는 과정이 필요 할 것이라 예상</a:t>
            </a:r>
            <a:endParaRPr b="1" i="0" sz="30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Nanum Gothic"/>
              <a:buChar char="●"/>
            </a:pPr>
            <a:r>
              <a:rPr b="1" lang="ko-KR" sz="18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실제로 데이터를 받아 본 뒤로는 카테고리 뿐만이 아니라 상품과(상품명) 매출데이터 자체의 비교가 한 파일 안에서 불가능했기 때문에 프로젝트 초기에 이 기준을 세워주는 것 부터 시작</a:t>
            </a:r>
            <a:endParaRPr b="1" i="0" sz="30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Nanum Gothic"/>
              <a:buChar char="●"/>
            </a:pPr>
            <a:r>
              <a:rPr b="1" lang="ko-KR" sz="18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데이터프레임 간 병합을 진행해 주면서 묶이는 많은 컬럼들간의 관계를 보면서 많은 인사이트를 얻었고 이를 바탕으로 많은 시도를 진행</a:t>
            </a:r>
            <a:endParaRPr b="1" i="0" sz="30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0" y="0"/>
            <a:ext cx="84195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ko-KR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1-2. 데이터 설명</a:t>
            </a:r>
            <a:endParaRPr b="1" sz="30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76" name="Google Shape;176;p9"/>
          <p:cNvGrpSpPr/>
          <p:nvPr/>
        </p:nvGrpSpPr>
        <p:grpSpPr>
          <a:xfrm>
            <a:off x="0" y="74637"/>
            <a:ext cx="12193200" cy="597213"/>
            <a:chOff x="0" y="74637"/>
            <a:chExt cx="12193200" cy="597213"/>
          </a:xfrm>
        </p:grpSpPr>
        <p:pic>
          <p:nvPicPr>
            <p:cNvPr id="177" name="Google Shape;177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171ee78fcc0_1_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0" y="5295900"/>
            <a:ext cx="285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171ee78fcc0_1_352"/>
          <p:cNvSpPr/>
          <p:nvPr/>
        </p:nvSpPr>
        <p:spPr>
          <a:xfrm>
            <a:off x="0" y="0"/>
            <a:ext cx="84195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ko-KR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2. 분류 결과</a:t>
            </a:r>
            <a:endParaRPr b="1" i="0" sz="3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85" name="Google Shape;185;g171ee78fcc0_1_352"/>
          <p:cNvGrpSpPr/>
          <p:nvPr/>
        </p:nvGrpSpPr>
        <p:grpSpPr>
          <a:xfrm>
            <a:off x="0" y="74637"/>
            <a:ext cx="12193200" cy="597213"/>
            <a:chOff x="0" y="74637"/>
            <a:chExt cx="12193200" cy="597213"/>
          </a:xfrm>
        </p:grpSpPr>
        <p:pic>
          <p:nvPicPr>
            <p:cNvPr id="186" name="Google Shape;186;g171ee78fcc0_1_3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g171ee78fcc0_1_3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8" name="Google Shape;188;g171ee78fcc0_1_3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350" y="1065425"/>
            <a:ext cx="5175350" cy="47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71ee78fcc0_1_3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900" y="1325438"/>
            <a:ext cx="5442400" cy="42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2022-03-11T00:19:11Z</dcterms:created>
  <dc:creator>jung jaehun</dc:creator>
</cp:coreProperties>
</file>